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00585C-2BC2-412E-A867-11FA73C2386A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3A1CB5-4CDB-4883-A720-909A2F93DA9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576064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>
                <a:solidFill>
                  <a:srgbClr val="C00000"/>
                </a:solidFill>
                <a:latin typeface="Cooper Black" panose="0208090404030B020404" pitchFamily="18" charset="0"/>
              </a:rPr>
              <a:t>ZABURZENIA PRZETWARZANIA SENSORYCZNEGO</a:t>
            </a:r>
            <a:br>
              <a:rPr lang="pl-PL" dirty="0">
                <a:solidFill>
                  <a:srgbClr val="C00000"/>
                </a:solidFill>
                <a:latin typeface="Cooper Black" panose="0208090404030B020404" pitchFamily="18" charset="0"/>
              </a:rPr>
            </a:br>
            <a:br>
              <a:rPr lang="pl-PL" dirty="0">
                <a:solidFill>
                  <a:srgbClr val="C00000"/>
                </a:solidFill>
                <a:latin typeface="Cooper Black" panose="0208090404030B020404" pitchFamily="18" charset="0"/>
              </a:rPr>
            </a:br>
            <a:r>
              <a:rPr lang="pl-PL" sz="1800" dirty="0">
                <a:latin typeface="Cooper Black" panose="0208090404030B020404" pitchFamily="18" charset="0"/>
              </a:rPr>
              <a:t>Anna Podyma</a:t>
            </a:r>
            <a:br>
              <a:rPr lang="pl-PL" sz="1800" dirty="0">
                <a:latin typeface="Cooper Black" panose="0208090404030B020404" pitchFamily="18" charset="0"/>
              </a:rPr>
            </a:br>
            <a:r>
              <a:rPr lang="pl-PL" sz="1800" dirty="0">
                <a:latin typeface="Cooper Black" panose="0208090404030B020404" pitchFamily="18" charset="0"/>
              </a:rPr>
              <a:t>Hanna Rychlik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37872" y="1196752"/>
            <a:ext cx="5712179" cy="1524000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56992"/>
            <a:ext cx="2017811" cy="28228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1" y="908720"/>
            <a:ext cx="2409204" cy="1388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</a:rPr>
              <a:t>WZROK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  <a:latin typeface="Arial Nova" panose="020B0504020202020204" pitchFamily="34" charset="0"/>
              </a:rPr>
              <a:t>Dziecko fascynują</a:t>
            </a:r>
            <a:r>
              <a:rPr lang="pl-PL" dirty="0">
                <a:latin typeface="Arial Nova" panose="020B0504020202020204" pitchFamily="34" charset="0"/>
              </a:rPr>
              <a:t> jaskrawe, migające lub kolorowe światła, wprawia w ruch różne przedmioty, macha dłońmi na wysokości oczu, kręci kołami samochodów itp..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dirty="0"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00B050"/>
                </a:solidFill>
                <a:latin typeface="Arial Nova" panose="020B0504020202020204" pitchFamily="34" charset="0"/>
              </a:rPr>
              <a:t>Dziecko unika</a:t>
            </a:r>
            <a:r>
              <a:rPr lang="pl-PL" dirty="0">
                <a:latin typeface="Arial Nova" panose="020B0504020202020204" pitchFamily="34" charset="0"/>
              </a:rPr>
              <a:t> intensywnego światła sztucznego lub  naturalnego (np. niechętnie wychodzi na zewnątrz)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  <a:latin typeface="Arial Nova" panose="020B0504020202020204" pitchFamily="34" charset="0"/>
              </a:rPr>
              <a:t>SMAK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2131150"/>
            <a:ext cx="6565344" cy="36038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dirty="0">
                <a:latin typeface="Arial Nova" panose="020B0504020202020204" pitchFamily="34" charset="0"/>
              </a:rPr>
              <a:t>Dziecko preferuje tylko pokarmy kwaśne, ostre, o neutralnym smaku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>
                <a:latin typeface="Arial Nova" panose="020B0504020202020204" pitchFamily="34" charset="0"/>
              </a:rPr>
              <a:t>Dziecko preferuje jedzenie ze względu na konkretną konsystencję (np. tylko płynne)</a:t>
            </a:r>
          </a:p>
          <a:p>
            <a:pPr marL="0" indent="0" algn="just"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algn="just">
              <a:buNone/>
            </a:pPr>
            <a:r>
              <a:rPr lang="pl-PL" i="1" dirty="0">
                <a:latin typeface="Arial Nova" panose="020B0504020202020204" pitchFamily="34" charset="0"/>
              </a:rPr>
              <a:t>	często dysfunkcje przetwarzania smaku łączą się z zaburzeniami w zakresie dotyku i/lub wzroku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9751">
            <a:off x="498852" y="4124350"/>
            <a:ext cx="1955780" cy="23967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  <a:latin typeface="Arial Nova" panose="020B0504020202020204" pitchFamily="34" charset="0"/>
              </a:rPr>
              <a:t>PROPRIOCEPCJA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dirty="0">
                <a:latin typeface="Arial Nova" panose="020B0504020202020204" pitchFamily="34" charset="0"/>
              </a:rPr>
              <a:t>Dziecko chętnie wchodzi między meble, oklepuje swoje ciało, mocno „przytula”</a:t>
            </a:r>
          </a:p>
          <a:p>
            <a:pPr algn="just"/>
            <a:endParaRPr lang="pl-PL" dirty="0"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>
                <a:latin typeface="Arial Nova" panose="020B0504020202020204" pitchFamily="34" charset="0"/>
              </a:rPr>
              <a:t>Dziecko unika zabaw ruchowych w grupie, skupisk innych, np. w szatnia, plac zabaw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</a:rPr>
              <a:t>ZMYSŁ RÓWNOWAGI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988840"/>
            <a:ext cx="6471821" cy="373422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  <a:latin typeface="Arial Nova" panose="020B0504020202020204" pitchFamily="34" charset="0"/>
              </a:rPr>
              <a:t>Dziecko sprawia wrażenie</a:t>
            </a:r>
            <a:r>
              <a:rPr lang="pl-PL" dirty="0">
                <a:latin typeface="Arial Nova" panose="020B0504020202020204" pitchFamily="34" charset="0"/>
              </a:rPr>
              <a:t>, że nie boi się wysokości, lubi się kręcić, być podrzucanym</a:t>
            </a:r>
          </a:p>
          <a:p>
            <a:pPr algn="just"/>
            <a:endParaRPr lang="pl-PL" dirty="0"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00B050"/>
                </a:solidFill>
                <a:latin typeface="Arial Nova" panose="020B0504020202020204" pitchFamily="34" charset="0"/>
              </a:rPr>
              <a:t>Dziecko nie akceptuje </a:t>
            </a:r>
            <a:r>
              <a:rPr lang="pl-PL" dirty="0">
                <a:latin typeface="Arial Nova" panose="020B0504020202020204" pitchFamily="34" charset="0"/>
              </a:rPr>
              <a:t>takich aktywności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2194467" cy="3208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: zaburzenia przetwarzania sensoryczne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24744"/>
            <a:ext cx="7815812" cy="46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268760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800" b="1" dirty="0">
                <a:solidFill>
                  <a:schemeClr val="accent3"/>
                </a:solidFill>
                <a:latin typeface="Arial Nova" panose="020B0504020202020204" pitchFamily="34" charset="0"/>
              </a:rPr>
              <a:t>INTEGRACJA SENSORYCZNA </a:t>
            </a:r>
          </a:p>
          <a:p>
            <a:pPr algn="just">
              <a:buNone/>
            </a:pPr>
            <a:endParaRPr lang="pl-PL" sz="2600" b="1" dirty="0">
              <a:latin typeface="Arial Nova" panose="020B0504020202020204" pitchFamily="34" charset="0"/>
            </a:endParaRPr>
          </a:p>
          <a:p>
            <a:pPr algn="just">
              <a:buNone/>
            </a:pPr>
            <a:r>
              <a:rPr lang="pl-PL" sz="2600" dirty="0">
                <a:latin typeface="Arial Nova" panose="020B0504020202020204" pitchFamily="34" charset="0"/>
              </a:rPr>
              <a:t>	jest procesem, podczas którego następuje organizacja wrażeń zmysłowych dostarczanych do organizmu tak, by mogły być  wykorzystane w celowym działaniu.</a:t>
            </a:r>
          </a:p>
          <a:p>
            <a:pPr algn="just">
              <a:buNone/>
            </a:pPr>
            <a:endParaRPr lang="pl-PL" sz="2600" dirty="0">
              <a:latin typeface="Arial Nova" panose="020B0504020202020204" pitchFamily="34" charset="0"/>
            </a:endParaRPr>
          </a:p>
          <a:p>
            <a:pPr algn="just">
              <a:buNone/>
            </a:pPr>
            <a:r>
              <a:rPr lang="pl-PL" sz="2600" dirty="0">
                <a:latin typeface="Arial Nova" panose="020B0504020202020204" pitchFamily="34" charset="0"/>
              </a:rPr>
              <a:t>	Jest to proces neurologiczny, w którym mózg odbiera pochodzące ze wszystkich zmysłów informacje, rozpoznaje je, interpretuje, segreguje oraz łączy ze sobą i wcześniejszymi doświadczeniami w celu wykorzystania ich do wytworzenia adekwatnej reakcji organizmu, uwzględniającej zmieniające się warunki otoczenia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340768"/>
            <a:ext cx="7128792" cy="439248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3"/>
                </a:solidFill>
                <a:latin typeface="Arial Nova" panose="020B0504020202020204" pitchFamily="34" charset="0"/>
              </a:rPr>
              <a:t>ZABURZENIA PRZETWARZANIA SENSORYCZNEGO</a:t>
            </a:r>
          </a:p>
          <a:p>
            <a:pPr marL="0" indent="0" algn="ctr">
              <a:buNone/>
            </a:pPr>
            <a:endParaRPr lang="pl-PL" b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 Nova" panose="020B0504020202020204" pitchFamily="34" charset="0"/>
              </a:rPr>
              <a:t>to trudności  w sposobie odbierania, organizowania i wykorzystywania przez układ nerwowy informacji sensorycznej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04666" cy="562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: zaburzenia przetwarzania sensoryczne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382" y="836712"/>
            <a:ext cx="5717914" cy="5086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/>
          <a:lstStyle/>
          <a:p>
            <a:pPr algn="ctr">
              <a:buNone/>
            </a:pPr>
            <a:r>
              <a:rPr lang="pl-PL" b="1" dirty="0">
                <a:solidFill>
                  <a:schemeClr val="accent3"/>
                </a:solidFill>
                <a:latin typeface="Arial Nova" panose="020B0504020202020204" pitchFamily="34" charset="0"/>
              </a:rPr>
              <a:t>PROFILE  SENSORYCZNE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Arial Nova" panose="020B0504020202020204" pitchFamily="34" charset="0"/>
              </a:rPr>
              <a:t>Nadwrażliwość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>
                <a:latin typeface="Arial Nova" panose="020B0504020202020204" pitchFamily="34" charset="0"/>
              </a:rPr>
              <a:t>Podwrażliwość</a:t>
            </a:r>
            <a:r>
              <a:rPr lang="pl-PL" dirty="0">
                <a:latin typeface="Arial Nova" panose="020B0504020202020204" pitchFamily="34" charset="0"/>
              </a:rPr>
              <a:t>  </a:t>
            </a:r>
            <a:r>
              <a:rPr lang="pl-PL" i="1" dirty="0">
                <a:latin typeface="Arial Nova" panose="020B0504020202020204" pitchFamily="34" charset="0"/>
              </a:rPr>
              <a:t>(obniżona wrażliwość na bodźce tzw. niska reaktywność)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Arial Nova" panose="020B0504020202020204" pitchFamily="34" charset="0"/>
              </a:rPr>
              <a:t>Mieszany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  <a:latin typeface="Arial Nova" panose="020B0504020202020204" pitchFamily="34" charset="0"/>
              </a:rPr>
              <a:t>DOTYK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2204864"/>
            <a:ext cx="6196405" cy="360381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  <a:latin typeface="Arial Nova" panose="020B0504020202020204" pitchFamily="34" charset="0"/>
              </a:rPr>
              <a:t>Dziecko nie lubi:</a:t>
            </a:r>
            <a:r>
              <a:rPr lang="pl-PL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l-PL" dirty="0">
                <a:latin typeface="Arial Nova" panose="020B0504020202020204" pitchFamily="34" charset="0"/>
              </a:rPr>
              <a:t>dotykania, głaskania, całowania, nie chce dotykać pewnych struktur, preferuje jedną konkretną strukturę</a:t>
            </a:r>
          </a:p>
          <a:p>
            <a:pPr>
              <a:buNone/>
            </a:pPr>
            <a:endParaRPr lang="pl-P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00B050"/>
                </a:solidFill>
                <a:latin typeface="Arial Nova" panose="020B0504020202020204" pitchFamily="34" charset="0"/>
              </a:rPr>
              <a:t>Dziecko chętnie dotyka </a:t>
            </a:r>
            <a:r>
              <a:rPr lang="pl-PL" dirty="0">
                <a:latin typeface="Arial Nova" panose="020B0504020202020204" pitchFamily="34" charset="0"/>
              </a:rPr>
              <a:t>różnych struktur, nie reaguje na dotyk fakturą przez większość definiowaną jako nieprzyjemną, lubi zabawy </a:t>
            </a:r>
            <a:r>
              <a:rPr lang="pl-PL" dirty="0" err="1">
                <a:latin typeface="Arial Nova" panose="020B0504020202020204" pitchFamily="34" charset="0"/>
              </a:rPr>
              <a:t>ciastoliną</a:t>
            </a:r>
            <a:r>
              <a:rPr lang="pl-PL" dirty="0">
                <a:latin typeface="Arial Nova" panose="020B0504020202020204" pitchFamily="34" charset="0"/>
              </a:rPr>
              <a:t>, piaskiem kinetycznym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287">
            <a:off x="705246" y="884526"/>
            <a:ext cx="1450776" cy="2063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  <a:latin typeface="Arial Nova" panose="020B0504020202020204" pitchFamily="34" charset="0"/>
              </a:rPr>
              <a:t>SŁUCH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  <a:latin typeface="Arial Nova" panose="020B0504020202020204" pitchFamily="34" charset="0"/>
              </a:rPr>
              <a:t>Dziecko zatyka uszy </a:t>
            </a:r>
            <a:r>
              <a:rPr lang="pl-PL" dirty="0">
                <a:latin typeface="Arial Nova" panose="020B0504020202020204" pitchFamily="34" charset="0"/>
              </a:rPr>
              <a:t>w głośnym otoczeniu lub ucieka z niego, nie toleruje pewnych dźwięków</a:t>
            </a:r>
          </a:p>
          <a:p>
            <a:pPr algn="just"/>
            <a:endParaRPr lang="pl-PL" dirty="0"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00B050"/>
                </a:solidFill>
                <a:latin typeface="Arial Nova" panose="020B0504020202020204" pitchFamily="34" charset="0"/>
              </a:rPr>
              <a:t>Dziecko wsłuchuje się </a:t>
            </a:r>
            <a:r>
              <a:rPr lang="pl-PL" dirty="0">
                <a:latin typeface="Arial Nova" panose="020B0504020202020204" pitchFamily="34" charset="0"/>
              </a:rPr>
              <a:t>w pewne dźwięki często </a:t>
            </a:r>
            <a:r>
              <a:rPr lang="pl-PL" dirty="0" err="1">
                <a:latin typeface="Arial Nova" panose="020B0504020202020204" pitchFamily="34" charset="0"/>
              </a:rPr>
              <a:t>nieakceptowalne</a:t>
            </a:r>
            <a:r>
              <a:rPr lang="pl-PL" dirty="0">
                <a:latin typeface="Arial Nova" panose="020B0504020202020204" pitchFamily="34" charset="0"/>
              </a:rPr>
              <a:t> dla otoczenia, chętnie gra na instrumentach, może rzucać twardymi przedmiotami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/>
                </a:solidFill>
                <a:latin typeface="Arial Nova" panose="020B0504020202020204" pitchFamily="34" charset="0"/>
              </a:rPr>
              <a:t>ZAPACH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  <a:latin typeface="Arial Nova" panose="020B0504020202020204" pitchFamily="34" charset="0"/>
              </a:rPr>
              <a:t>Dziecko mocno reaguje</a:t>
            </a:r>
            <a:r>
              <a:rPr lang="pl-PL" dirty="0">
                <a:latin typeface="Arial Nova" panose="020B0504020202020204" pitchFamily="34" charset="0"/>
              </a:rPr>
              <a:t> na pewne zapachy (mogą one wywoływać u niego odruch wymiotny), zatyka nos, nie chce wchodzić do pewnych pomieszczeń,  nie chce uczestniczyć w aktywnościach plastycznych lub kulinarnych</a:t>
            </a:r>
          </a:p>
          <a:p>
            <a:pPr marL="0" indent="0" algn="just"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00B050"/>
                </a:solidFill>
                <a:latin typeface="Arial Nova" panose="020B0504020202020204" pitchFamily="34" charset="0"/>
              </a:rPr>
              <a:t>Dziecko nie zwraca uwagi</a:t>
            </a:r>
            <a:r>
              <a:rPr lang="pl-PL" dirty="0">
                <a:latin typeface="Arial Nova" panose="020B0504020202020204" pitchFamily="34" charset="0"/>
              </a:rPr>
              <a:t> na nieprzyjemny i drażniący dla innych zapach, wącha przedmioty,  swoje dłonie, innych ludzi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299</Words>
  <Application>Microsoft Office PowerPoint</Application>
  <PresentationFormat>Pokaz na ekranie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 Nova</vt:lpstr>
      <vt:lpstr>Brush Script MT</vt:lpstr>
      <vt:lpstr>Constantia</vt:lpstr>
      <vt:lpstr>Cooper Black</vt:lpstr>
      <vt:lpstr>Franklin Gothic Book</vt:lpstr>
      <vt:lpstr>Rage Italic</vt:lpstr>
      <vt:lpstr>Wingdings</vt:lpstr>
      <vt:lpstr>Pinezka</vt:lpstr>
      <vt:lpstr>ZABURZENIA PRZETWARZANIA SENSORYCZNEGO  Anna Podyma Hanna Rychlik</vt:lpstr>
      <vt:lpstr> </vt:lpstr>
      <vt:lpstr> </vt:lpstr>
      <vt:lpstr> </vt:lpstr>
      <vt:lpstr>Prezentacja programu PowerPoint</vt:lpstr>
      <vt:lpstr> </vt:lpstr>
      <vt:lpstr>DOTYK</vt:lpstr>
      <vt:lpstr>SŁUCH</vt:lpstr>
      <vt:lpstr>ZAPACH</vt:lpstr>
      <vt:lpstr>WZROK</vt:lpstr>
      <vt:lpstr>SMAK</vt:lpstr>
      <vt:lpstr>PROPRIOCEPCJA</vt:lpstr>
      <vt:lpstr>ZMYSŁ RÓWNOWAGI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przetwarzania sensorycznego</dc:title>
  <dc:creator>Użytkownik systemu Windows</dc:creator>
  <cp:lastModifiedBy>Patrycja</cp:lastModifiedBy>
  <cp:revision>8</cp:revision>
  <cp:lastPrinted>2021-02-15T07:37:23Z</cp:lastPrinted>
  <dcterms:created xsi:type="dcterms:W3CDTF">2021-02-14T16:30:40Z</dcterms:created>
  <dcterms:modified xsi:type="dcterms:W3CDTF">2021-03-26T10:45:13Z</dcterms:modified>
</cp:coreProperties>
</file>